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6" r:id="rId5"/>
    <p:sldMasterId id="2147483832" r:id="rId6"/>
    <p:sldMasterId id="2147483780" r:id="rId7"/>
    <p:sldMasterId id="2147483804" r:id="rId8"/>
    <p:sldMasterId id="2147483811" r:id="rId9"/>
  </p:sldMasterIdLst>
  <p:notesMasterIdLst>
    <p:notesMasterId r:id="rId21"/>
  </p:notesMasterIdLst>
  <p:sldIdLst>
    <p:sldId id="2146846932" r:id="rId10"/>
    <p:sldId id="2146846899" r:id="rId11"/>
    <p:sldId id="2146846958" r:id="rId12"/>
    <p:sldId id="2146846969" r:id="rId13"/>
    <p:sldId id="2146846971" r:id="rId14"/>
    <p:sldId id="2146846973" r:id="rId15"/>
    <p:sldId id="2146846968" r:id="rId16"/>
    <p:sldId id="2146846985" r:id="rId17"/>
    <p:sldId id="2146846987" r:id="rId18"/>
    <p:sldId id="2146846976" r:id="rId19"/>
    <p:sldId id="2146846962" r:id="rId2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3225E6-3304-D117-A85D-E0B29D768657}" name="Drange, Dorte" initials="DD" userId="Drange, Dor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0F890-C178-477A-B104-837FC46F90C7}" v="5" dt="2024-06-26T11:16:42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ylken, Wenche" userId="38fc0a0c-b3e1-4783-8b98-a15e4a0ff770" providerId="ADAL" clId="{FB40F890-C178-477A-B104-837FC46F90C7}"/>
    <pc:docChg chg="custSel modSld">
      <pc:chgData name="Fylken, Wenche" userId="38fc0a0c-b3e1-4783-8b98-a15e4a0ff770" providerId="ADAL" clId="{FB40F890-C178-477A-B104-837FC46F90C7}" dt="2024-06-26T11:39:46.719" v="87" actId="20577"/>
      <pc:docMkLst>
        <pc:docMk/>
      </pc:docMkLst>
      <pc:sldChg chg="modSp mod">
        <pc:chgData name="Fylken, Wenche" userId="38fc0a0c-b3e1-4783-8b98-a15e4a0ff770" providerId="ADAL" clId="{FB40F890-C178-477A-B104-837FC46F90C7}" dt="2024-06-26T11:39:46.719" v="87" actId="20577"/>
        <pc:sldMkLst>
          <pc:docMk/>
          <pc:sldMk cId="1082272331" sldId="2146846899"/>
        </pc:sldMkLst>
        <pc:spChg chg="mod">
          <ac:chgData name="Fylken, Wenche" userId="38fc0a0c-b3e1-4783-8b98-a15e4a0ff770" providerId="ADAL" clId="{FB40F890-C178-477A-B104-837FC46F90C7}" dt="2024-06-26T11:39:46.719" v="87" actId="20577"/>
          <ac:spMkLst>
            <pc:docMk/>
            <pc:sldMk cId="1082272331" sldId="2146846899"/>
            <ac:spMk id="4" creationId="{F88F37EE-8E4F-2E56-8A34-86596112BA13}"/>
          </ac:spMkLst>
        </pc:spChg>
      </pc:sldChg>
      <pc:sldChg chg="modSp mod">
        <pc:chgData name="Fylken, Wenche" userId="38fc0a0c-b3e1-4783-8b98-a15e4a0ff770" providerId="ADAL" clId="{FB40F890-C178-477A-B104-837FC46F90C7}" dt="2024-06-26T11:38:19.358" v="65" actId="20577"/>
        <pc:sldMkLst>
          <pc:docMk/>
          <pc:sldMk cId="1808661967" sldId="2146846958"/>
        </pc:sldMkLst>
        <pc:spChg chg="mod">
          <ac:chgData name="Fylken, Wenche" userId="38fc0a0c-b3e1-4783-8b98-a15e4a0ff770" providerId="ADAL" clId="{FB40F890-C178-477A-B104-837FC46F90C7}" dt="2024-06-26T11:38:19.358" v="65" actId="20577"/>
          <ac:spMkLst>
            <pc:docMk/>
            <pc:sldMk cId="1808661967" sldId="2146846958"/>
            <ac:spMk id="3" creationId="{BD03976C-8E6B-831D-915E-8B7F41A53A6D}"/>
          </ac:spMkLst>
        </pc:spChg>
      </pc:sldChg>
      <pc:sldChg chg="modSp mod">
        <pc:chgData name="Fylken, Wenche" userId="38fc0a0c-b3e1-4783-8b98-a15e4a0ff770" providerId="ADAL" clId="{FB40F890-C178-477A-B104-837FC46F90C7}" dt="2024-06-26T11:39:03.359" v="67" actId="20577"/>
        <pc:sldMkLst>
          <pc:docMk/>
          <pc:sldMk cId="783600026" sldId="2146846973"/>
        </pc:sldMkLst>
        <pc:spChg chg="mod">
          <ac:chgData name="Fylken, Wenche" userId="38fc0a0c-b3e1-4783-8b98-a15e4a0ff770" providerId="ADAL" clId="{FB40F890-C178-477A-B104-837FC46F90C7}" dt="2024-06-26T11:39:03.359" v="67" actId="20577"/>
          <ac:spMkLst>
            <pc:docMk/>
            <pc:sldMk cId="783600026" sldId="2146846973"/>
            <ac:spMk id="2" creationId="{6FB37565-EF4A-72C9-8559-1E27F35069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7FA5B18-4404-4FE6-AE77-E0FE4B2EBE11}" type="datetimeFigureOut">
              <a:rPr lang="nb-NO" smtClean="0"/>
              <a:t>26.06.2024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8498F4-2579-45C2-A257-D892C354D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71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75"/>
              </a:spcBef>
            </a:pPr>
            <a:r>
              <a:rPr lang="nb-NO" b="1"/>
              <a:t> </a:t>
            </a:r>
            <a:endParaRPr lang="nb-NO" b="1">
              <a:cs typeface="Calibri"/>
            </a:endParaRPr>
          </a:p>
          <a:p>
            <a:pPr>
              <a:spcBef>
                <a:spcPts val="1875"/>
              </a:spcBef>
            </a:pPr>
            <a:r>
              <a:rPr lang="nb-NO" b="1"/>
              <a:t>I livshendelsen DOA var det behov for å definere begreper som skulle inn i tjenestene. </a:t>
            </a:r>
            <a:br>
              <a:rPr lang="nb-NO" b="1">
                <a:cs typeface="+mn-lt"/>
              </a:rPr>
            </a:br>
            <a:r>
              <a:rPr lang="nb-NO" b="1" err="1"/>
              <a:t>Digdir</a:t>
            </a:r>
            <a:r>
              <a:rPr lang="nb-NO" b="1"/>
              <a:t> etablerte Begrepsprosjekt DOA, og inviterte alle aktørene fra privat og offentlig sektor som leverer data til DOA, til å samarbeide i prosjektet.     </a:t>
            </a:r>
            <a:endParaRPr lang="nb-NO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1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Når</a:t>
            </a:r>
            <a:r>
              <a:rPr lang="en-US">
                <a:cs typeface="Calibri"/>
              </a:rPr>
              <a:t> vi </a:t>
            </a:r>
            <a:r>
              <a:rPr lang="en-US" err="1">
                <a:cs typeface="Calibri"/>
              </a:rPr>
              <a:t>skal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utvikle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digitale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tjenester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skal</a:t>
            </a:r>
            <a:r>
              <a:rPr lang="en-US">
                <a:cs typeface="Calibri"/>
              </a:rPr>
              <a:t> vi </a:t>
            </a:r>
            <a:r>
              <a:rPr lang="en-US" err="1">
                <a:cs typeface="Calibri"/>
              </a:rPr>
              <a:t>alltid</a:t>
            </a:r>
            <a:r>
              <a:rPr lang="en-US">
                <a:cs typeface="Calibri"/>
              </a:rPr>
              <a:t> teste </a:t>
            </a:r>
            <a:r>
              <a:rPr lang="en-US" err="1">
                <a:cs typeface="Calibri"/>
              </a:rPr>
              <a:t>innholdet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definisjoner</a:t>
            </a:r>
            <a:r>
              <a:rPr lang="en-US">
                <a:cs typeface="Calibri"/>
              </a:rPr>
              <a:t> av </a:t>
            </a:r>
            <a:r>
              <a:rPr lang="en-US" err="1">
                <a:cs typeface="Calibri"/>
              </a:rPr>
              <a:t>begreper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grundig</a:t>
            </a:r>
            <a:r>
              <a:rPr lang="en-US">
                <a:cs typeface="Calibri"/>
              </a:rPr>
              <a:t> I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kontekst</a:t>
            </a:r>
            <a:r>
              <a:rPr lang="en-US">
                <a:cs typeface="Calibri"/>
              </a:rPr>
              <a:t>, 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I </a:t>
            </a:r>
            <a:r>
              <a:rPr lang="en-US" err="1">
                <a:cs typeface="Calibri"/>
              </a:rPr>
              <a:t>flere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omganger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ekte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brukere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mens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tjenesten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utvikles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38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Tjenesten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digitalt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dødsbo</a:t>
            </a:r>
            <a:r>
              <a:rPr lang="en-US">
                <a:ea typeface="Calibri"/>
                <a:cs typeface="Calibri"/>
              </a:rPr>
              <a:t> er </a:t>
            </a:r>
            <a:r>
              <a:rPr lang="en-US" err="1">
                <a:ea typeface="Calibri"/>
                <a:cs typeface="Calibri"/>
              </a:rPr>
              <a:t>brukertestet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grundig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I mange </a:t>
            </a:r>
            <a:r>
              <a:rPr lang="en-US" err="1">
                <a:ea typeface="Calibri"/>
                <a:cs typeface="Calibri"/>
              </a:rPr>
              <a:t>omganger</a:t>
            </a:r>
            <a:r>
              <a:rPr lang="en-US">
                <a:ea typeface="Calibri"/>
                <a:cs typeface="Calibri"/>
              </a:rPr>
              <a:t>, </a:t>
            </a:r>
            <a:r>
              <a:rPr lang="en-US" err="1">
                <a:ea typeface="Calibri"/>
                <a:cs typeface="Calibri"/>
              </a:rPr>
              <a:t>underveis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mens</a:t>
            </a:r>
            <a:r>
              <a:rPr lang="en-US">
                <a:ea typeface="Calibri"/>
                <a:cs typeface="Calibri"/>
              </a:rPr>
              <a:t> den </a:t>
            </a:r>
            <a:r>
              <a:rPr lang="en-US" err="1">
                <a:ea typeface="Calibri"/>
                <a:cs typeface="Calibri"/>
              </a:rPr>
              <a:t>ble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utviklet</a:t>
            </a:r>
            <a:r>
              <a:rPr lang="en-US">
                <a:ea typeface="Calibri"/>
                <a:cs typeface="Calibri"/>
              </a:rPr>
              <a:t>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79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Tjenesten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digitalt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dødsbo</a:t>
            </a:r>
            <a:r>
              <a:rPr lang="en-US">
                <a:ea typeface="Calibri"/>
                <a:cs typeface="Calibri"/>
              </a:rPr>
              <a:t> er </a:t>
            </a:r>
            <a:r>
              <a:rPr lang="en-US" err="1">
                <a:ea typeface="Calibri"/>
                <a:cs typeface="Calibri"/>
              </a:rPr>
              <a:t>brukertestet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grundig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I mange </a:t>
            </a:r>
            <a:r>
              <a:rPr lang="en-US" err="1">
                <a:ea typeface="Calibri"/>
                <a:cs typeface="Calibri"/>
              </a:rPr>
              <a:t>omganger</a:t>
            </a:r>
            <a:r>
              <a:rPr lang="en-US">
                <a:ea typeface="Calibri"/>
                <a:cs typeface="Calibri"/>
              </a:rPr>
              <a:t>, </a:t>
            </a:r>
            <a:r>
              <a:rPr lang="en-US" err="1">
                <a:ea typeface="Calibri"/>
                <a:cs typeface="Calibri"/>
              </a:rPr>
              <a:t>underveis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mens</a:t>
            </a:r>
            <a:r>
              <a:rPr lang="en-US">
                <a:ea typeface="Calibri"/>
                <a:cs typeface="Calibri"/>
              </a:rPr>
              <a:t> den </a:t>
            </a:r>
            <a:r>
              <a:rPr lang="en-US" err="1">
                <a:ea typeface="Calibri"/>
                <a:cs typeface="Calibri"/>
              </a:rPr>
              <a:t>ble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utviklet</a:t>
            </a:r>
            <a:r>
              <a:rPr lang="en-US">
                <a:ea typeface="Calibri"/>
                <a:cs typeface="Calibri"/>
              </a:rPr>
              <a:t>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34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Tjenesten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digitalt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dødsbo</a:t>
            </a:r>
            <a:r>
              <a:rPr lang="en-US">
                <a:ea typeface="Calibri"/>
                <a:cs typeface="Calibri"/>
              </a:rPr>
              <a:t> er </a:t>
            </a:r>
            <a:r>
              <a:rPr lang="en-US" err="1">
                <a:ea typeface="Calibri"/>
                <a:cs typeface="Calibri"/>
              </a:rPr>
              <a:t>brukertestet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grundig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I mange </a:t>
            </a:r>
            <a:r>
              <a:rPr lang="en-US" err="1">
                <a:ea typeface="Calibri"/>
                <a:cs typeface="Calibri"/>
              </a:rPr>
              <a:t>omganger</a:t>
            </a:r>
            <a:r>
              <a:rPr lang="en-US">
                <a:ea typeface="Calibri"/>
                <a:cs typeface="Calibri"/>
              </a:rPr>
              <a:t>, </a:t>
            </a:r>
            <a:r>
              <a:rPr lang="en-US" err="1">
                <a:ea typeface="Calibri"/>
                <a:cs typeface="Calibri"/>
              </a:rPr>
              <a:t>underveis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mens</a:t>
            </a:r>
            <a:r>
              <a:rPr lang="en-US">
                <a:ea typeface="Calibri"/>
                <a:cs typeface="Calibri"/>
              </a:rPr>
              <a:t> den </a:t>
            </a:r>
            <a:r>
              <a:rPr lang="en-US" err="1">
                <a:ea typeface="Calibri"/>
                <a:cs typeface="Calibri"/>
              </a:rPr>
              <a:t>ble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utviklet</a:t>
            </a:r>
            <a:r>
              <a:rPr lang="en-US">
                <a:ea typeface="Calibri"/>
                <a:cs typeface="Calibri"/>
              </a:rPr>
              <a:t>.</a:t>
            </a:r>
            <a:br>
              <a:rPr lang="en-US">
                <a:ea typeface="Calibri"/>
                <a:cs typeface="+mn-lt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41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Digdir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inviterte</a:t>
            </a:r>
            <a:r>
              <a:rPr lang="en-US">
                <a:ea typeface="Calibri"/>
                <a:cs typeface="Calibri"/>
              </a:rPr>
              <a:t> 11 </a:t>
            </a:r>
            <a:r>
              <a:rPr lang="en-US" err="1">
                <a:ea typeface="Calibri"/>
                <a:cs typeface="Calibri"/>
              </a:rPr>
              <a:t>ulike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interessenter</a:t>
            </a:r>
            <a:r>
              <a:rPr lang="en-US">
                <a:ea typeface="Calibri"/>
                <a:cs typeface="Calibri"/>
              </a:rPr>
              <a:t>/</a:t>
            </a:r>
            <a:r>
              <a:rPr lang="en-US" err="1">
                <a:ea typeface="Calibri"/>
                <a:cs typeface="Calibri"/>
              </a:rPr>
              <a:t>aktører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fra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offentlig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privat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sektor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 å delta I </a:t>
            </a:r>
            <a:r>
              <a:rPr lang="en-US" err="1">
                <a:ea typeface="Calibri"/>
                <a:cs typeface="Calibri"/>
              </a:rPr>
              <a:t>begrepsprosjektet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498F4-2579-45C2-A257-D892C354D77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25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75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75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039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919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1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19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06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73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0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737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197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2BC47-23C8-6F42-95F7-E4F786F0E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49" y="1122760"/>
            <a:ext cx="9143702" cy="23872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32E24C-0AAB-B142-8A1D-445274360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49" y="3601641"/>
            <a:ext cx="9143702" cy="16561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1B49C7-E4E3-EB4A-96E1-98EB08F2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00E187-DC6F-9742-9C08-D931D31B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121DE7-DEBF-9141-8BE5-319E87F5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630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98122E-A8C9-4240-A241-533AAE96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82" y="365523"/>
            <a:ext cx="10515436" cy="132516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0A4A3-BC7C-2147-95CD-169DE68C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82" y="1825229"/>
            <a:ext cx="10515436" cy="4351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2108EF-E468-794E-BF65-8371D105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318915-95D0-4E43-A070-6E44E9AA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AB18F6-62B4-8548-B754-B1396E3C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109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DEF106-2D2D-3149-8F8A-BD46B83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28" y="1709737"/>
            <a:ext cx="10515436" cy="2852738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9B9B56-35B0-2445-AAAC-8345975E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28" y="4589860"/>
            <a:ext cx="10515436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CA4DA2-DC69-8A49-9598-1F57EC96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94764C-B26F-0C40-BC44-76CE0588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9929C4-AC32-F84D-9478-06454D5D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119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1A2E90-32BC-0B41-B95D-E3511F8F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82" y="365523"/>
            <a:ext cx="10515436" cy="132516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61470E-99FB-D64E-9500-AD1B2AFE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82" y="1825229"/>
            <a:ext cx="5199967" cy="4351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5BCF00-7B9D-C24C-93D6-B1498C7A9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560" y="1825229"/>
            <a:ext cx="5201158" cy="4351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BAB29F-1D3D-9A47-AEAB-CD401B53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59F9CF-93C0-1F4A-A634-E75FDA0A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1F9289-4A7C-254A-8375-923C48A2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241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57CC90-EFCC-BE40-B781-E141E98D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73" y="365523"/>
            <a:ext cx="10515436" cy="132516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35AE7-A798-4740-9D5C-5F0C2294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73" y="1681162"/>
            <a:ext cx="5158291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1EE1451-D2DE-D144-B207-FD1D6C72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473" y="2505075"/>
            <a:ext cx="5158291" cy="3684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07B0AE-2593-964E-978C-8D60D319D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613" y="1681162"/>
            <a:ext cx="5183296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43F698-F649-604B-86D6-D3852EF24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613" y="2505075"/>
            <a:ext cx="5183296" cy="3684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29E428-2E76-3A40-9D4A-6034BEA2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942DA55-2FDF-454D-9E14-D9D64F21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26F8997-D318-0646-AE1A-9F53920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60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EA053D-A4B5-F84E-8A24-C6D79527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82" y="365523"/>
            <a:ext cx="10515436" cy="132516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F5B48B3-431E-0A49-9C54-F4AC031E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36B258-365A-FF4E-B49D-F4E3B3C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799C9E-CE05-1C4F-AC94-D79C84B0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720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FEE0229-F8E9-584D-B017-7200E654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60B90EB-7711-8E40-AB39-8F85DD69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9D599E-16EA-6043-9D19-C5124569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033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E6E7A7-152A-6148-B0F7-75B846E0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73" y="457200"/>
            <a:ext cx="393301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BDC79D-4E21-FD43-A95B-838E384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97" y="987029"/>
            <a:ext cx="6171612" cy="487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43EDD3-7A66-0349-8427-A76D2BE2E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473" y="2057400"/>
            <a:ext cx="3933018" cy="3811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0533B9-3B8D-584D-9E89-486F6A36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C33E78-D0AA-AC43-8456-C0468CCC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04992C-6D38-614B-921A-CAAB39A9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56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8C732-FA86-6349-B844-F94E13C5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73" y="457200"/>
            <a:ext cx="393301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13E7E8-E5F3-8546-8259-C59F89869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97" y="987029"/>
            <a:ext cx="6171612" cy="487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571203-C613-8043-B32F-9178851F9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473" y="2057400"/>
            <a:ext cx="3933018" cy="3811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57BFDB-8AE1-514E-AAD3-EA736EE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980CEE-17A1-8F42-9ECC-515BC744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1CAFC6-61D1-FE42-A731-8F4ADDCE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66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AD0212-5D76-F44D-9138-BFA71006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82" y="365523"/>
            <a:ext cx="10515436" cy="132516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FB0652-CD29-ED48-92A9-118F1A779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82" y="1825229"/>
            <a:ext cx="10515436" cy="4351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C70255-49EF-0B49-8D22-24B89392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9B0A20-E27E-C141-A5AA-B3160E66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523709-1BB1-1742-A93A-0945EDDD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504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FC25569-CD8E-ED4E-B61E-00EF6DA5C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752" y="365523"/>
            <a:ext cx="2627966" cy="5811440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07ADD4D-2A21-514A-8B45-EBE089298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82" y="365523"/>
            <a:ext cx="7773159" cy="58114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00702A-E45D-CF46-A3C9-3C44C558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82" y="6356748"/>
            <a:ext cx="2743468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5FAD1D-65D3-AF4B-94DE-512CCE4F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995" y="6356748"/>
            <a:ext cx="4114011" cy="364331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E0F7D7-6E5B-454C-A585-4DCB7F28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250" y="6356748"/>
            <a:ext cx="2743468" cy="364331"/>
          </a:xfrm>
          <a:prstGeom prst="rect">
            <a:avLst/>
          </a:prstGeom>
        </p:spPr>
        <p:txBody>
          <a:bodyPr/>
          <a:lstStyle/>
          <a:p>
            <a:fld id="{A9C40218-3D60-2A4E-A71D-BA877B927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930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2ADBF6-582E-CB46-91C9-43E861ECDD1E}"/>
              </a:ext>
            </a:extLst>
          </p:cNvPr>
          <p:cNvSpPr/>
          <p:nvPr userDrawn="1"/>
        </p:nvSpPr>
        <p:spPr>
          <a:xfrm>
            <a:off x="670957" y="655983"/>
            <a:ext cx="10879440" cy="5516217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73F08F-3327-E246-A3AF-398B2B2B8D3B}"/>
              </a:ext>
            </a:extLst>
          </p:cNvPr>
          <p:cNvSpPr txBox="1"/>
          <p:nvPr userDrawn="1"/>
        </p:nvSpPr>
        <p:spPr>
          <a:xfrm>
            <a:off x="5414642" y="1385484"/>
            <a:ext cx="4935935" cy="85408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b-NO" sz="1500" b="1">
                <a:ea typeface="+mn-lt"/>
                <a:cs typeface="+mn-lt"/>
              </a:rPr>
              <a:t>Intro</a:t>
            </a:r>
            <a:endParaRPr lang="nb-NO" sz="1500" b="1">
              <a:cs typeface="Arial"/>
            </a:endParaRPr>
          </a:p>
          <a:p>
            <a:endParaRPr lang="nb-NO" sz="1200" b="1">
              <a:ea typeface="+mn-lt"/>
              <a:cs typeface="+mn-lt"/>
            </a:endParaRPr>
          </a:p>
          <a:p>
            <a:r>
              <a:rPr lang="nb-NO" sz="1200" b="1">
                <a:ea typeface="+mn-lt"/>
                <a:cs typeface="+mn-lt"/>
              </a:rPr>
              <a:t>De viktigste trinnene i fasen:</a:t>
            </a:r>
            <a:endParaRPr lang="nb-NO" sz="1500" b="1">
              <a:ea typeface="+mn-lt"/>
              <a:cs typeface="Arial"/>
            </a:endParaRPr>
          </a:p>
          <a:p>
            <a:r>
              <a:rPr lang="nb-NO" sz="1200" b="0">
                <a:ea typeface="+mn-lt"/>
                <a:cs typeface="Arial"/>
              </a:rPr>
              <a:t>Brødtekst</a:t>
            </a:r>
            <a:endParaRPr lang="nb-NO" sz="1200" b="0">
              <a:cs typeface="Arial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D855FA1-24E1-064E-8B6E-81EDB8D8EAE2}"/>
              </a:ext>
            </a:extLst>
          </p:cNvPr>
          <p:cNvSpPr txBox="1"/>
          <p:nvPr userDrawn="1"/>
        </p:nvSpPr>
        <p:spPr>
          <a:xfrm>
            <a:off x="1553844" y="1733170"/>
            <a:ext cx="3694529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b-NO" sz="2100" b="1"/>
              <a:t>Fase 1: Beskrivelse av fasen</a:t>
            </a:r>
            <a:endParaRPr lang="nb-NO" sz="2100"/>
          </a:p>
        </p:txBody>
      </p:sp>
    </p:spTree>
    <p:extLst>
      <p:ext uri="{BB962C8B-B14F-4D97-AF65-F5344CB8AC3E}">
        <p14:creationId xmlns:p14="http://schemas.microsoft.com/office/powerpoint/2010/main" val="195276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721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908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348" y="1110721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3348" y="1840302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2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773346" y="1883229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512153" y="1883229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348" y="1110721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58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5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48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1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3347" y="3982456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837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31" y="76204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98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044" y="5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003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6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98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9430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80" y="253788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7957" y="1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6532" y="3642056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20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74546" y="675087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593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67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774646" y="2760903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7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524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67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3221746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7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7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2" y="5476876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0" type="tx">
  <p:cSld name="Tittel og undertittel 0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94425" y="1154102"/>
            <a:ext cx="10403156" cy="23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94425" y="3536730"/>
            <a:ext cx="10403156" cy="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t" anchorCtr="0">
            <a:noAutofit/>
          </a:bodyPr>
          <a:lstStyle>
            <a:lvl1pPr marL="609454" lvl="0" indent="-30472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marL="1218908" lvl="1" indent="-30472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828361" lvl="2" indent="-30472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2437817" lvl="3" indent="-30472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3047270" lvl="4" indent="-30472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3656723" lvl="5" indent="-37244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4266177" lvl="6" indent="-37244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4875632" lvl="7" indent="-37244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5485085" lvl="8" indent="-37244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032532" y="6534023"/>
            <a:ext cx="120595" cy="1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 sz="1200"/>
          </a:p>
        </p:txBody>
      </p:sp>
    </p:spTree>
    <p:extLst>
      <p:ext uri="{BB962C8B-B14F-4D97-AF65-F5344CB8AC3E}">
        <p14:creationId xmlns:p14="http://schemas.microsoft.com/office/powerpoint/2010/main" val="2035044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E521DD-F869-4942-ACAE-34C787B8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60680"/>
            <a:ext cx="11430000" cy="9906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000" b="0" i="0" cap="all" baseline="0">
                <a:solidFill>
                  <a:srgbClr val="000000"/>
                </a:solidFill>
                <a:latin typeface="Graphik Black" panose="020B0A03030202060203" pitchFamily="34" charset="0"/>
              </a:defRPr>
            </a:lvl1pPr>
          </a:lstStyle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raphik Black" panose="020B0503030202060203" pitchFamily="34" charset="77"/>
                <a:cs typeface="Arial" panose="020B0604020202020204" pitchFamily="34" charset="0"/>
              </a:rPr>
              <a:t>INSERT MAIN TITLE AT 40PT MIN 30PT</a:t>
            </a:r>
          </a:p>
        </p:txBody>
      </p:sp>
    </p:spTree>
    <p:extLst>
      <p:ext uri="{BB962C8B-B14F-4D97-AF65-F5344CB8AC3E}">
        <p14:creationId xmlns:p14="http://schemas.microsoft.com/office/powerpoint/2010/main" val="995942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E018-4377-01D8-90C5-85688C57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67578-001D-8AF8-221C-8AADD1E1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636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DB6CBE-027D-E841-5BF3-9B8573DC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9160857-D6FD-6DAD-9B24-9F1BFB218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75218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75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75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err="1">
                <a:solidFill>
                  <a:schemeClr val="bg1"/>
                </a:solidFill>
              </a:rPr>
              <a:t>Skrivarevegen</a:t>
            </a:r>
            <a:r>
              <a:rPr lang="nb-NO" sz="900" b="1">
                <a:solidFill>
                  <a:schemeClr val="bg1"/>
                </a:solidFill>
              </a:rPr>
              <a:t>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image" Target="../media/image17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651" r:id="rId19"/>
    <p:sldLayoutId id="2147483671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74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F7F971-9025-4C8C-B60B-D077A50195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312151383"/>
              </p:ext>
            </p:ext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50" imgH="350" progId="TCLayout.ActiveDocument.1">
                  <p:embed/>
                </p:oleObj>
              </mc:Choice>
              <mc:Fallback>
                <p:oleObj name="think-cell Slide" r:id="rId26" imgW="350" imgH="3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F7F971-9025-4C8C-B60B-D077A5019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21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302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9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51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136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27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4984" indent="-404984" algn="l" defTabSz="914278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592" indent="-428609" algn="l" defTabSz="914278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582" indent="-428609" algn="l" defTabSz="914278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849" indent="-342887" algn="l" defTabSz="914278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839" indent="-342887" algn="l" defTabSz="914278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263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0" indent="-228570" algn="l" defTabSz="9142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0363201" y="565550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8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300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6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3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</p:sldLayoutIdLst>
  <p:hf hdr="0" dt="0"/>
  <p:txStyles>
    <p:titleStyle>
      <a:lvl1pPr algn="l" defTabSz="914222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4960" indent="-404960" algn="l" defTabSz="914222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542" indent="-428582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515" indent="-428582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771" indent="-342866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744" indent="-342866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12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3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1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767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CD0B3-3AE5-9763-E93D-1158D31A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458" y="2887998"/>
            <a:ext cx="5913968" cy="3076700"/>
          </a:xfrm>
        </p:spPr>
        <p:txBody>
          <a:bodyPr>
            <a:normAutofit fontScale="90000"/>
          </a:bodyPr>
          <a:lstStyle/>
          <a:p>
            <a:br>
              <a:rPr lang="nb-NO" sz="3950" dirty="0"/>
            </a:br>
            <a:br>
              <a:rPr lang="nb-NO" sz="3950" dirty="0"/>
            </a:br>
            <a:br>
              <a:rPr lang="nb-NO" sz="3950" dirty="0"/>
            </a:br>
            <a:br>
              <a:rPr lang="nb-NO" sz="3950" dirty="0"/>
            </a:br>
            <a:r>
              <a:rPr lang="nb-NO" sz="3200" dirty="0">
                <a:cs typeface="Arial"/>
              </a:rPr>
              <a:t>Samarbeidsportalen</a:t>
            </a:r>
            <a:br>
              <a:rPr lang="nb-NO" sz="3200" dirty="0">
                <a:cs typeface="Arial"/>
              </a:rPr>
            </a:br>
            <a:br>
              <a:rPr lang="nb-NO" sz="3950" dirty="0"/>
            </a:br>
            <a:r>
              <a:rPr lang="nb-NO" sz="3950" dirty="0"/>
              <a:t>Avvikling av </a:t>
            </a:r>
            <a:r>
              <a:rPr lang="nb-NO" sz="3950" dirty="0" err="1"/>
              <a:t>Altinn</a:t>
            </a:r>
            <a:r>
              <a:rPr lang="nb-NO" sz="3950" dirty="0"/>
              <a:t> Digital</a:t>
            </a:r>
            <a:br>
              <a:rPr lang="nb-NO" sz="3200" dirty="0">
                <a:cs typeface="Arial"/>
              </a:rPr>
            </a:br>
            <a:br>
              <a:rPr lang="nb-NO" sz="3200" dirty="0"/>
            </a:br>
            <a:r>
              <a:rPr lang="nb-NO" sz="2000" dirty="0">
                <a:cs typeface="Arial"/>
              </a:rPr>
              <a:t>Digdir 26. juni 2024</a:t>
            </a:r>
            <a:br>
              <a:rPr lang="nb-NO" sz="2800" dirty="0">
                <a:cs typeface="Arial"/>
              </a:rPr>
            </a:br>
            <a:endParaRPr lang="nb-NO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1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C1D5861-463C-97DD-E958-3C1BCC252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404495" indent="-404495"/>
            <a:r>
              <a:rPr lang="nb-NO" sz="2000" dirty="0">
                <a:cs typeface="Arial"/>
              </a:rPr>
              <a:t>Brukerstøtten må en god opplæring i bruk av systemet og rutinene for videre sending. De lærer mye av testen som de gjør</a:t>
            </a:r>
          </a:p>
          <a:p>
            <a:pPr marL="404495" indent="-404495"/>
            <a:r>
              <a:rPr lang="nb-NO" sz="2000" dirty="0">
                <a:cs typeface="Arial"/>
              </a:rPr>
              <a:t>Produkteiere trenger å gå inn for å oppdatere produktinformasjon og det kan gå via en redaktør</a:t>
            </a:r>
          </a:p>
          <a:p>
            <a:pPr marL="404495" indent="-404495"/>
            <a:r>
              <a:rPr lang="nb-NO" sz="2000" dirty="0">
                <a:cs typeface="Arial"/>
              </a:rPr>
              <a:t>Forretning og marked trenger innsyn i saker på TE</a:t>
            </a:r>
          </a:p>
          <a:p>
            <a:pPr marL="404495" indent="-404495"/>
            <a:r>
              <a:rPr lang="nb-NO" sz="2000" dirty="0">
                <a:cs typeface="Arial"/>
              </a:rPr>
              <a:t>Tilgang til en redaktør som lærer systemet og kan være med i videre utviklingen av behovene som BOD har</a:t>
            </a:r>
          </a:p>
          <a:p>
            <a:pPr marL="0" indent="0">
              <a:buNone/>
            </a:pPr>
            <a:endParaRPr lang="nb-NO" sz="2000" dirty="0">
              <a:cs typeface="Arial"/>
            </a:endParaRPr>
          </a:p>
          <a:p>
            <a:pPr marL="0" indent="0">
              <a:buNone/>
            </a:pPr>
            <a:endParaRPr lang="nb-NO" sz="2000" dirty="0">
              <a:cs typeface="Arial"/>
            </a:endParaRPr>
          </a:p>
          <a:p>
            <a:pPr marL="404495" indent="-404495"/>
            <a:endParaRPr lang="nb-NO" sz="2000" dirty="0"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11D9E-DB18-6BAD-6229-E63463CFA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b-NO">
              <a:cs typeface="Arial" panose="020B0604020202020204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4829ED5-0A11-0755-1140-60722277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36595"/>
            <a:ext cx="9222298" cy="519373"/>
          </a:xfrm>
        </p:spPr>
        <p:txBody>
          <a:bodyPr/>
          <a:lstStyle/>
          <a:p>
            <a:r>
              <a:rPr lang="nb-NO" sz="2800" dirty="0">
                <a:cs typeface="Arial"/>
              </a:rPr>
              <a:t>Kompetanseoverføring - Opplæring i september</a:t>
            </a:r>
          </a:p>
        </p:txBody>
      </p:sp>
      <p:pic>
        <p:nvPicPr>
          <p:cNvPr id="6" name="Bilde 5" descr="Et bilde som inneholder clip art, illustrasjon, tegnefilm, kunst&#10;&#10;Automatisk generert beskrivelse">
            <a:extLst>
              <a:ext uri="{FF2B5EF4-FFF2-40B4-BE49-F238E27FC236}">
                <a16:creationId xmlns:a16="http://schemas.microsoft.com/office/drawing/2014/main" id="{B02B8850-7F97-AF5F-A354-F269B5084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53" y="2251339"/>
            <a:ext cx="4483492" cy="3160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8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299AD-A00E-47EF-A53A-2F2F4385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457" y="2702859"/>
            <a:ext cx="8108577" cy="3186952"/>
          </a:xfrm>
        </p:spPr>
        <p:txBody>
          <a:bodyPr>
            <a:normAutofit/>
          </a:bodyPr>
          <a:lstStyle/>
          <a:p>
            <a:r>
              <a:rPr lang="nb-NO" sz="2700" b="1"/>
              <a:t> </a:t>
            </a:r>
            <a:r>
              <a:rPr lang="nb-NO" sz="4000" b="1"/>
              <a:t> </a:t>
            </a:r>
            <a:br>
              <a:rPr lang="nb-NO" sz="4000"/>
            </a:br>
            <a:br>
              <a:rPr lang="nb-NO" sz="2700"/>
            </a:br>
            <a:br>
              <a:rPr lang="nb-NO" sz="2700">
                <a:cs typeface="Arial"/>
              </a:rPr>
            </a:br>
            <a:br>
              <a:rPr lang="nb-NO" sz="2700">
                <a:cs typeface="Arial"/>
              </a:rPr>
            </a:br>
            <a:br>
              <a:rPr lang="nb-NO" sz="1350" b="1"/>
            </a:br>
            <a:br>
              <a:rPr lang="nb-NO" sz="600">
                <a:latin typeface="-apple-system"/>
              </a:rPr>
            </a:br>
            <a:endParaRPr lang="nb-NO" sz="2700"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88F37EE-8E4F-2E56-8A34-86596112BA13}"/>
              </a:ext>
            </a:extLst>
          </p:cNvPr>
          <p:cNvSpPr txBox="1"/>
          <p:nvPr/>
        </p:nvSpPr>
        <p:spPr>
          <a:xfrm>
            <a:off x="4629873" y="2581155"/>
            <a:ext cx="5139368" cy="17261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Videre ajourføring og oppdateringer kommer</a:t>
            </a:r>
          </a:p>
          <a:p>
            <a:pPr>
              <a:spcBef>
                <a:spcPts val="600"/>
              </a:spcBef>
              <a:spcAft>
                <a:spcPts val="500"/>
              </a:spcAft>
            </a:pPr>
            <a:endParaRPr lang="nb-NO" sz="2400" dirty="0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5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299AD-A00E-47EF-A53A-2F2F4385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457" y="2702859"/>
            <a:ext cx="8108577" cy="3186952"/>
          </a:xfrm>
        </p:spPr>
        <p:txBody>
          <a:bodyPr>
            <a:normAutofit/>
          </a:bodyPr>
          <a:lstStyle/>
          <a:p>
            <a:r>
              <a:rPr lang="nb-NO" sz="2700" b="1"/>
              <a:t> </a:t>
            </a:r>
            <a:r>
              <a:rPr lang="nb-NO" sz="4000" b="1"/>
              <a:t> </a:t>
            </a:r>
            <a:br>
              <a:rPr lang="nb-NO" sz="4000"/>
            </a:br>
            <a:br>
              <a:rPr lang="nb-NO" sz="2700"/>
            </a:br>
            <a:br>
              <a:rPr lang="nb-NO" sz="2700">
                <a:cs typeface="Arial"/>
              </a:rPr>
            </a:br>
            <a:br>
              <a:rPr lang="nb-NO" sz="2700">
                <a:cs typeface="Arial"/>
              </a:rPr>
            </a:br>
            <a:br>
              <a:rPr lang="nb-NO" sz="1350" b="1"/>
            </a:br>
            <a:br>
              <a:rPr lang="nb-NO" sz="600">
                <a:latin typeface="-apple-system"/>
              </a:rPr>
            </a:br>
            <a:endParaRPr lang="nb-NO" sz="2700"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88F37EE-8E4F-2E56-8A34-86596112BA13}"/>
              </a:ext>
            </a:extLst>
          </p:cNvPr>
          <p:cNvSpPr txBox="1"/>
          <p:nvPr/>
        </p:nvSpPr>
        <p:spPr>
          <a:xfrm>
            <a:off x="4643119" y="1625601"/>
            <a:ext cx="5126121" cy="64607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/>
              <a:buChar char="Ø"/>
            </a:pPr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Status: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Flytting av informasjon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Utvikling av bestillingsskjema 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Flytting av statistikk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Flytting av </a:t>
            </a:r>
            <a:r>
              <a:rPr lang="nb-NO" sz="2400" dirty="0" err="1">
                <a:solidFill>
                  <a:schemeClr val="bg1"/>
                </a:solidFill>
                <a:latin typeface="Calibri"/>
                <a:cs typeface="Arial"/>
              </a:rPr>
              <a:t>eventer</a:t>
            </a: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 og hendelser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Flytting av SBS portal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Lisenser og rutiner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Informasjon til TE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/>
                </a:solidFill>
                <a:latin typeface="Calibri"/>
                <a:cs typeface="Arial"/>
              </a:rPr>
              <a:t>Opplæring</a:t>
            </a: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endParaRPr lang="nb-NO" sz="2400" dirty="0">
              <a:solidFill>
                <a:schemeClr val="bg1"/>
              </a:solidFill>
              <a:latin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500"/>
              </a:spcAft>
            </a:pPr>
            <a:endParaRPr lang="nb-NO" sz="2400" dirty="0">
              <a:solidFill>
                <a:schemeClr val="bg1"/>
              </a:solidFill>
              <a:latin typeface="Calibri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nb-NO" sz="2400" dirty="0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2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E4932E-9EBA-F43F-0FA8-5163A4EA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083285"/>
            <a:ext cx="9222298" cy="519373"/>
          </a:xfrm>
        </p:spPr>
        <p:txBody>
          <a:bodyPr/>
          <a:lstStyle/>
          <a:p>
            <a:r>
              <a:rPr lang="nb-NO" dirty="0"/>
              <a:t>Portefølje sak: avvikling av </a:t>
            </a:r>
            <a:r>
              <a:rPr lang="nb-NO" dirty="0" err="1"/>
              <a:t>Altinn</a:t>
            </a:r>
            <a:r>
              <a:rPr lang="nb-NO" dirty="0"/>
              <a:t> digital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03976C-8E6B-831D-915E-8B7F41A5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nb-NO" sz="1800" b="0" i="0" dirty="0">
                <a:effectLst/>
                <a:highlight>
                  <a:srgbClr val="FFFFFF"/>
                </a:highlight>
              </a:rPr>
              <a:t>Bod avvikler </a:t>
            </a:r>
            <a:r>
              <a:rPr lang="nb-NO" sz="1800" b="0" i="0" dirty="0" err="1">
                <a:effectLst/>
                <a:highlight>
                  <a:srgbClr val="FFFFFF"/>
                </a:highlight>
              </a:rPr>
              <a:t>Altinn</a:t>
            </a:r>
            <a:r>
              <a:rPr lang="nb-NO" sz="1800" b="0" i="0" dirty="0">
                <a:effectLst/>
                <a:highlight>
                  <a:srgbClr val="FFFFFF"/>
                </a:highlight>
              </a:rPr>
              <a:t> Digital og tar i bruk Samarbeidsportalen fordi: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0" i="0" dirty="0">
                <a:effectLst/>
                <a:highlight>
                  <a:srgbClr val="FFFFFF"/>
                </a:highlight>
              </a:rPr>
              <a:t>Bod har mange kanaler og drifte og forvalte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highlight>
                  <a:srgbClr val="FFFFFF"/>
                </a:highlight>
              </a:rPr>
              <a:t>Mest utrangert informasjon som ligger på </a:t>
            </a:r>
            <a:r>
              <a:rPr lang="nb-NO" sz="1500" dirty="0" err="1">
                <a:highlight>
                  <a:srgbClr val="FFFFFF"/>
                </a:highlight>
              </a:rPr>
              <a:t>Altinn</a:t>
            </a:r>
            <a:r>
              <a:rPr lang="nb-NO" sz="1500" dirty="0">
                <a:highlight>
                  <a:srgbClr val="FFFFFF"/>
                </a:highlight>
              </a:rPr>
              <a:t> Digital, portalen er ikke oppdatert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 err="1">
                <a:highlight>
                  <a:srgbClr val="FFFFFF"/>
                </a:highlight>
              </a:rPr>
              <a:t>Altinn</a:t>
            </a:r>
            <a:r>
              <a:rPr lang="nb-NO" sz="1500" dirty="0">
                <a:highlight>
                  <a:srgbClr val="FFFFFF"/>
                </a:highlight>
              </a:rPr>
              <a:t> 3 produktinformasjon ligger på Samarbeidsportalen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0" i="0" dirty="0">
                <a:effectLst/>
                <a:highlight>
                  <a:srgbClr val="FFFFFF"/>
                </a:highlight>
              </a:rPr>
              <a:t>BR forvalter </a:t>
            </a:r>
            <a:r>
              <a:rPr lang="nb-NO" sz="1500" dirty="0">
                <a:highlight>
                  <a:srgbClr val="FFFFFF"/>
                </a:highlight>
              </a:rPr>
              <a:t>sertifikatet for </a:t>
            </a:r>
            <a:r>
              <a:rPr lang="nb-NO" sz="1500" dirty="0" err="1">
                <a:highlight>
                  <a:srgbClr val="FFFFFF"/>
                </a:highlight>
              </a:rPr>
              <a:t>Altinn</a:t>
            </a:r>
            <a:r>
              <a:rPr lang="nb-NO" sz="1500" dirty="0">
                <a:highlight>
                  <a:srgbClr val="FFFFFF"/>
                </a:highlight>
              </a:rPr>
              <a:t> digital som Digdir bruker, BR ønsker ikke å fornye sertifikatet som  går ut 18.10.2024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0" i="0" dirty="0">
                <a:effectLst/>
                <a:highlight>
                  <a:srgbClr val="FFFFFF"/>
                </a:highlight>
              </a:rPr>
              <a:t>Inngang med pålogging til Brukerstøtte og CRM på Samarbeidsportalen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b="0" i="0" dirty="0">
                <a:effectLst/>
                <a:highlight>
                  <a:srgbClr val="FFFFFF"/>
                </a:highlight>
              </a:rPr>
              <a:t>Bedre med ett sted </a:t>
            </a:r>
            <a:r>
              <a:rPr lang="nb-NO" sz="1500" dirty="0">
                <a:highlight>
                  <a:srgbClr val="FFFFFF"/>
                </a:highlight>
              </a:rPr>
              <a:t>for TE å logge seg inn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highlight>
                  <a:srgbClr val="FFFFFF"/>
                </a:highlight>
              </a:rPr>
              <a:t>Mer brukervennlig å samle alt – er mer ett Digdir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highlight>
                  <a:srgbClr val="FFFFFF"/>
                </a:highlight>
              </a:rPr>
              <a:t>Noe informasjon saneres, noe oppdateres og flyttes til Samarbeidsportalen</a:t>
            </a:r>
            <a:br>
              <a:rPr lang="nb-NO" sz="1500" b="0" i="0" dirty="0">
                <a:effectLst/>
                <a:highlight>
                  <a:srgbClr val="FFFFFF"/>
                </a:highlight>
              </a:rPr>
            </a:br>
            <a:endParaRPr lang="nb-NO" sz="1500" b="0" i="0" dirty="0">
              <a:solidFill>
                <a:srgbClr val="000000"/>
              </a:solidFill>
              <a:effectLst/>
              <a:highlight>
                <a:srgbClr val="FFFFFF"/>
              </a:highlight>
              <a:cs typeface="Arial" panose="020B0604020202020204"/>
            </a:endParaRP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 panose="020B0604020202020204"/>
            </a:endParaRP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 panose="020B0604020202020204"/>
            </a:endParaRP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86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FA2FE-6945-3563-9C4C-92ED5129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>
                <a:cs typeface="Arial"/>
              </a:rPr>
            </a:br>
            <a:br>
              <a:rPr lang="nb-NO" dirty="0">
                <a:cs typeface="Arial"/>
              </a:rPr>
            </a:br>
            <a:r>
              <a:rPr lang="nb-NO" dirty="0">
                <a:cs typeface="Arial"/>
              </a:rPr>
              <a:t>Flytting av informasjon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122EF7-0A48-7357-A8CA-E7070B57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rgbClr val="000000"/>
                </a:solidFill>
                <a:ea typeface="+mn-lt"/>
                <a:cs typeface="+mn-lt"/>
              </a:rPr>
              <a:t>Kartlegging av informasjon som skal flyttes er utført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rgbClr val="000000"/>
                </a:solidFill>
                <a:ea typeface="+mn-lt"/>
                <a:cs typeface="+mn-lt"/>
              </a:rPr>
              <a:t>FEL flytter informasjon til Samarbeidsportalen og legger det under tydelig merking med </a:t>
            </a:r>
            <a:r>
              <a:rPr lang="nb-NO" sz="2800" dirty="0" err="1">
                <a:solidFill>
                  <a:srgbClr val="000000"/>
                </a:solidFill>
                <a:ea typeface="+mn-lt"/>
                <a:cs typeface="+mn-lt"/>
              </a:rPr>
              <a:t>Altinn</a:t>
            </a:r>
            <a:r>
              <a:rPr lang="nb-NO" sz="2800" dirty="0">
                <a:solidFill>
                  <a:srgbClr val="000000"/>
                </a:solidFill>
                <a:ea typeface="+mn-lt"/>
                <a:cs typeface="+mn-lt"/>
              </a:rPr>
              <a:t>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rgbClr val="000000"/>
                </a:solidFill>
                <a:ea typeface="+mn-lt"/>
                <a:cs typeface="+mn-lt"/>
              </a:rPr>
              <a:t>Status – arbeidet er i gang satt og gjøres i juni</a:t>
            </a:r>
            <a:br>
              <a:rPr lang="nb-NO" sz="2800" dirty="0">
                <a:solidFill>
                  <a:srgbClr val="000000"/>
                </a:solidFill>
                <a:ea typeface="+mn-lt"/>
                <a:cs typeface="+mn-lt"/>
              </a:rPr>
            </a:br>
            <a:br>
              <a:rPr lang="nb-NO" sz="1200" dirty="0">
                <a:solidFill>
                  <a:srgbClr val="000000"/>
                </a:solidFill>
                <a:ea typeface="+mn-lt"/>
                <a:cs typeface="+mn-lt"/>
              </a:rPr>
            </a:br>
            <a:endParaRPr lang="nb-NO" sz="12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9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8825E-4DB8-72E6-3A60-EE7A3EA9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Brukerstøtten og tilpasninger i systemet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094515-C42C-13B3-C1A5-473AFA7B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04495" indent="-404495">
              <a:buFont typeface="Wingdings" panose="020B0604020202020204" pitchFamily="34" charset="0"/>
              <a:buChar char="v"/>
            </a:pPr>
            <a:r>
              <a:rPr lang="nb-NO" dirty="0">
                <a:cs typeface="Arial"/>
              </a:rPr>
              <a:t>Bod har behov for tilpasninger i systemet med samme funksjonalitet som skjemaene inneholder i dag</a:t>
            </a:r>
          </a:p>
          <a:p>
            <a:pPr marL="404495" indent="-404495">
              <a:buFont typeface="Wingdings" panose="020B0604020202020204" pitchFamily="34" charset="0"/>
              <a:buChar char="v"/>
            </a:pPr>
            <a:r>
              <a:rPr lang="nb-NO" dirty="0">
                <a:cs typeface="Arial"/>
              </a:rPr>
              <a:t>Systemtilpasninger av bestillingsskjema er utført i FEL, klart til test av brukerstøtten. </a:t>
            </a:r>
          </a:p>
          <a:p>
            <a:pPr marL="404495" indent="-404495">
              <a:buFont typeface="Wingdings" panose="020B0604020202020204" pitchFamily="34" charset="0"/>
              <a:buChar char="v"/>
            </a:pPr>
            <a:r>
              <a:rPr lang="nb-NO" dirty="0">
                <a:cs typeface="Arial"/>
              </a:rPr>
              <a:t>Andre tilpasninger som CAP skal gjøre, arbeid pågår, behovsanalyser og utvikling. Har mottatt estimat på noen endringer. Løsningsutredning for integrasjon med </a:t>
            </a:r>
            <a:r>
              <a:rPr lang="nb-NO" dirty="0" err="1">
                <a:cs typeface="Arial"/>
              </a:rPr>
              <a:t>WebSak</a:t>
            </a:r>
            <a:r>
              <a:rPr lang="nb-NO" dirty="0">
                <a:cs typeface="Arial"/>
              </a:rPr>
              <a:t> gjenstår</a:t>
            </a: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/>
            </a:endParaRP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/>
            </a:endParaRPr>
          </a:p>
          <a:p>
            <a:pPr marL="404495" indent="-404495">
              <a:buFont typeface="Wingdings" panose="020B0604020202020204" pitchFamily="34" charset="0"/>
              <a:buChar char="v"/>
            </a:pP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37565-EF4A-72C9-8559-1E27F350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Flytting av statistikk, månedsrapport og </a:t>
            </a:r>
            <a:r>
              <a:rPr lang="nb-NO" dirty="0" err="1">
                <a:cs typeface="Arial"/>
              </a:rPr>
              <a:t>event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48578F-8DA6-195F-AC6B-76710A7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640313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457200" indent="-457200">
              <a:buFont typeface="Wingdings" panose="020B0604020202020204" pitchFamily="34" charset="0"/>
              <a:buChar char="v"/>
            </a:pPr>
            <a:r>
              <a:rPr lang="nb-NO" sz="2800" dirty="0">
                <a:cs typeface="Arial" panose="020B0604020202020204"/>
              </a:rPr>
              <a:t>Statistikk er flyttet til Samarbeidsportalen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nb-NO" sz="2800" dirty="0" err="1">
                <a:solidFill>
                  <a:schemeClr val="tx1"/>
                </a:solidFill>
                <a:ea typeface="+mn-lt"/>
                <a:cs typeface="+mn-lt"/>
              </a:rPr>
              <a:t>Altinn</a:t>
            </a:r>
            <a:r>
              <a:rPr lang="nb-NO" sz="2800" dirty="0">
                <a:solidFill>
                  <a:schemeClr val="tx1"/>
                </a:solidFill>
                <a:ea typeface="+mn-lt"/>
                <a:cs typeface="+mn-lt"/>
              </a:rPr>
              <a:t> månedsrapport finnes på Samarbeidsportalen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nb-NO" sz="2800" dirty="0">
                <a:solidFill>
                  <a:schemeClr val="tx1"/>
                </a:solidFill>
                <a:ea typeface="+mn-lt"/>
                <a:cs typeface="+mn-lt"/>
              </a:rPr>
              <a:t>Informasjon om </a:t>
            </a:r>
            <a:r>
              <a:rPr lang="nb-NO" sz="2800" dirty="0" err="1">
                <a:solidFill>
                  <a:schemeClr val="tx1"/>
                </a:solidFill>
                <a:ea typeface="+mn-lt"/>
                <a:cs typeface="+mn-lt"/>
              </a:rPr>
              <a:t>webinarer</a:t>
            </a:r>
            <a:r>
              <a:rPr lang="nb-NO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nb-NO" sz="2800" dirty="0" err="1">
                <a:solidFill>
                  <a:schemeClr val="tx1"/>
                </a:solidFill>
                <a:ea typeface="+mn-lt"/>
                <a:cs typeface="+mn-lt"/>
              </a:rPr>
              <a:t>etc</a:t>
            </a:r>
            <a:r>
              <a:rPr lang="nb-NO" sz="2800" dirty="0">
                <a:solidFill>
                  <a:schemeClr val="tx1"/>
                </a:solidFill>
                <a:ea typeface="+mn-lt"/>
                <a:cs typeface="+mn-lt"/>
              </a:rPr>
              <a:t> legges på Samarbeidsportalen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/>
                </a:solidFill>
                <a:cs typeface="Arial"/>
              </a:rPr>
              <a:t>                                        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/>
                </a:solidFill>
                <a:cs typeface="Arial"/>
              </a:rPr>
              <a:t>                          </a:t>
            </a:r>
            <a:endParaRPr lang="nb-NO" sz="20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nb-NO" sz="20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  <a:cs typeface="Arial"/>
              </a:rPr>
              <a:t> </a:t>
            </a:r>
            <a:br>
              <a:rPr lang="nb-NO" sz="1800" dirty="0">
                <a:cs typeface="Arial"/>
              </a:rPr>
            </a:br>
            <a:endParaRPr lang="nb-NO" sz="18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6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6D472-A25E-D184-51E4-1D9572F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Innhold for sluttbrukersystem for </a:t>
            </a:r>
            <a:r>
              <a:rPr lang="nb-NO" sz="2800" dirty="0" err="1"/>
              <a:t>Altinn</a:t>
            </a:r>
            <a:r>
              <a:rPr lang="nb-NO" sz="2800" dirty="0"/>
              <a:t> digital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D3D0D-A973-9EA2-39F2-DBD66E3B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API for datasystem - salgsmateriale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Flyttes til A2 Docs</a:t>
            </a:r>
            <a:endParaRPr lang="nb-NO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Tjenestespesifikk informasjon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Flyttes til A2 Docs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Mappestruktur med hoved – og under mapper må flyttes. Har sendt forespørsel til </a:t>
            </a:r>
            <a:r>
              <a:rPr lang="nb-NO" sz="15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Knowit</a:t>
            </a:r>
            <a:r>
              <a:rPr lang="nb-NO" sz="15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om de kan gjøre arbeidet og ferdigstille før 20. september. Bedt om møte med de i august.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Brukere er Skatt, BR og SBS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 blir informert</a:t>
            </a:r>
            <a:endParaRPr lang="nb-NO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br>
              <a:rPr lang="nb-NO" sz="2800" dirty="0">
                <a:cs typeface="Arial"/>
              </a:rPr>
            </a:br>
            <a:endParaRPr lang="nb-NO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7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6D472-A25E-D184-51E4-1D9572F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Informasjon til 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D3D0D-A973-9EA2-39F2-DBD66E3B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Informasjon om avvikling av </a:t>
            </a:r>
            <a:r>
              <a:rPr lang="nb-NO" sz="1800" dirty="0" err="1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Altinn</a:t>
            </a: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digital er beskrevet i mai månedsrapport for </a:t>
            </a:r>
            <a:r>
              <a:rPr lang="nb-NO" sz="1800" dirty="0" err="1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Altinn</a:t>
            </a: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Det legges ut informasjon i driftsvarsel </a:t>
            </a:r>
            <a:r>
              <a:rPr lang="nb-NO" sz="18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Altinn</a:t>
            </a: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Digital i juli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 som i henhold til statistikken er brukere får beskjed</a:t>
            </a:r>
            <a:endParaRPr lang="nb-NO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Tjenestespesifikk informasjon brukes av få 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Flyttes til A2 Docs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Mappestruktur med hoved – og under mapper må flyttes. Har sendt forespørsel til </a:t>
            </a:r>
            <a:r>
              <a:rPr lang="nb-NO" sz="1500" dirty="0" err="1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Knowit</a:t>
            </a:r>
            <a:r>
              <a:rPr lang="nb-NO" sz="15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om de kan gjøre arbeidet og ferdigstille før 20. september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får mail direkte til person i etaten i juli</a:t>
            </a:r>
            <a:endParaRPr lang="nb-NO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br>
              <a:rPr lang="nb-NO" sz="2800" dirty="0">
                <a:cs typeface="Arial"/>
              </a:rPr>
            </a:br>
            <a:endParaRPr lang="nb-NO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7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6D472-A25E-D184-51E4-1D9572F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Lisenser og rutiner på CRM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D3D0D-A973-9EA2-39F2-DBD66E3B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Det finnes ulike type lisenser. Vi kan kjøpe variable lisenser som er i en pool på 100 samtidige brukere, kr 200 dollar pr mnd.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Hvem trenger lisenser: brukerstøtte, marked, produkteiere </a:t>
            </a:r>
            <a:r>
              <a:rPr lang="nb-NO" sz="1800" dirty="0" err="1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etc</a:t>
            </a: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utredes </a:t>
            </a:r>
            <a:r>
              <a:rPr lang="nb-NO" sz="1800" dirty="0" err="1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ifm</a:t>
            </a: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arbeidsprosessen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Arbeidsprose</a:t>
            </a:r>
            <a:r>
              <a:rPr lang="nb-NO" sz="1800" dirty="0">
                <a:solidFill>
                  <a:srgbClr val="0F4761"/>
                </a:solidFill>
                <a:latin typeface="Aptos Display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ss beskrives og utredes i august/sept.</a:t>
            </a:r>
            <a:endParaRPr lang="nb-NO" sz="18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br>
              <a:rPr lang="nb-NO" sz="2800" dirty="0">
                <a:cs typeface="Arial"/>
              </a:rPr>
            </a:br>
            <a:endParaRPr lang="nb-NO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1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kertester og bruekrgrupper OED" id="{1AB8B5B5-7E25-1C4E-8571-5E245582ACDC}" vid="{041E470F-2BE8-454D-A086-50768A5CA351}"/>
    </a:ext>
  </a:extLst>
</a:theme>
</file>

<file path=ppt/theme/theme2.xml><?xml version="1.0" encoding="utf-8"?>
<a:theme xmlns:a="http://schemas.openxmlformats.org/drawingml/2006/main" name="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5.xml><?xml version="1.0" encoding="utf-8"?>
<a:theme xmlns:a="http://schemas.openxmlformats.org/drawingml/2006/main" name="2_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6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3927ad-aee5-450f-8b58-b6a15cafc97c">
      <UserInfo>
        <DisplayName>SharingLinks.d8e8a1bc-dedd-4978-bdb6-8dd57085659c.Flexible.9b2da285-7ae6-49ed-b662-1692515d5f33</DisplayName>
        <AccountId>15</AccountId>
        <AccountType/>
      </UserInfo>
      <UserInfo>
        <DisplayName>Hammer, Ann-Elisabeth</DisplayName>
        <AccountId>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9739A83B12EB419B6C14BD9EEB5008" ma:contentTypeVersion="6" ma:contentTypeDescription="Opprett et nytt dokument." ma:contentTypeScope="" ma:versionID="11a13305350b488038b55a9de7a9816e">
  <xsd:schema xmlns:xsd="http://www.w3.org/2001/XMLSchema" xmlns:xs="http://www.w3.org/2001/XMLSchema" xmlns:p="http://schemas.microsoft.com/office/2006/metadata/properties" xmlns:ns2="ecac8be4-122c-476d-b673-e6038df18e31" xmlns:ns3="dd3927ad-aee5-450f-8b58-b6a15cafc97c" targetNamespace="http://schemas.microsoft.com/office/2006/metadata/properties" ma:root="true" ma:fieldsID="66fa9705ac6819cf2d1825e8ce6259c1" ns2:_="" ns3:_="">
    <xsd:import namespace="ecac8be4-122c-476d-b673-e6038df18e31"/>
    <xsd:import namespace="dd3927ad-aee5-450f-8b58-b6a15cafc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c8be4-122c-476d-b673-e6038df18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927ad-aee5-450f-8b58-b6a15cafc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8AF99-A6E6-442A-ABF0-FE1F92931E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FB690-5BFE-44FB-A35F-AD3D9935628B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d3927ad-aee5-450f-8b58-b6a15cafc97c"/>
    <ds:schemaRef ds:uri="ecac8be4-122c-476d-b673-e6038df18e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402C01-74A4-417C-B707-6E1EB22C90E1}">
  <ds:schemaRefs>
    <ds:schemaRef ds:uri="dd3927ad-aee5-450f-8b58-b6a15cafc97c"/>
    <ds:schemaRef ds:uri="ecac8be4-122c-476d-b673-e6038df18e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732</Words>
  <Application>Microsoft Office PowerPoint</Application>
  <PresentationFormat>Widescreen</PresentationFormat>
  <Paragraphs>86</Paragraphs>
  <Slides>11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7" baseType="lpstr">
      <vt:lpstr>-apple-system</vt:lpstr>
      <vt:lpstr>Aptos</vt:lpstr>
      <vt:lpstr>Aptos Display</vt:lpstr>
      <vt:lpstr>Arial</vt:lpstr>
      <vt:lpstr>Calibri</vt:lpstr>
      <vt:lpstr>Courier New</vt:lpstr>
      <vt:lpstr>Graphik Black</vt:lpstr>
      <vt:lpstr>Helvetica Neue Light</vt:lpstr>
      <vt:lpstr>Wingdings</vt:lpstr>
      <vt:lpstr>Digdir PPTmal</vt:lpstr>
      <vt:lpstr>1_Digdir PPTmal</vt:lpstr>
      <vt:lpstr>Egendefinert utforming</vt:lpstr>
      <vt:lpstr>3_Digdir PPTmal</vt:lpstr>
      <vt:lpstr>2_Overgang Introslides - Med lyd</vt:lpstr>
      <vt:lpstr>Digdir PPTmal</vt:lpstr>
      <vt:lpstr>think-cell Slide</vt:lpstr>
      <vt:lpstr>    Samarbeidsportalen  Avvikling av Altinn Digital  Digdir 26. juni 2024 </vt:lpstr>
      <vt:lpstr>        </vt:lpstr>
      <vt:lpstr>Portefølje sak: avvikling av Altinn digital</vt:lpstr>
      <vt:lpstr>  Flytting av informasjon</vt:lpstr>
      <vt:lpstr>Brukerstøtten og tilpasninger i systemet </vt:lpstr>
      <vt:lpstr>Flytting av statistikk, månedsrapport og event</vt:lpstr>
      <vt:lpstr>Innhold for sluttbrukersystem for Altinn digital</vt:lpstr>
      <vt:lpstr>Informasjon til TE</vt:lpstr>
      <vt:lpstr>Lisenser og rutiner på CRM</vt:lpstr>
      <vt:lpstr>Kompetanseoverføring - Opplæring i september</vt:lpstr>
      <vt:lpstr> 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Samarbeidsportalen og Altinn digital</dc:title>
  <dc:creator>Fylken, Wenche</dc:creator>
  <cp:lastModifiedBy>Fylken, Wenche</cp:lastModifiedBy>
  <cp:revision>9</cp:revision>
  <cp:lastPrinted>2023-09-26T11:24:46Z</cp:lastPrinted>
  <dcterms:created xsi:type="dcterms:W3CDTF">2021-11-02T13:08:54Z</dcterms:created>
  <dcterms:modified xsi:type="dcterms:W3CDTF">2024-06-26T11:39:59Z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0x010100D89739A83B12EB419B6C14BD9EEB5008</vt:lpwstr>
  </property>
  <property fmtid="{D5CDD505-2E9C-101B-9397-08002B2CF9AE}" pid="3" name="MediaServiceImageTags">
    <vt:lpwstr/>
  </property>
  <property fmtid="{D5CDD505-2E9C-101B-9397-08002B2CF9AE}" pid="4" name="Order">
    <vt:r8>115800</vt:r8>
  </property>
  <property fmtid="{D5CDD505-2E9C-101B-9397-08002B2CF9AE}" pid="5" name="xd_Signature">
    <vt:bool>false</vt:bool>
  </property>
  <property fmtid="{D5CDD505-2E9C-101B-9397-08002B2CF9AE}" pid="6" name="SharedWithUsers">
    <vt:lpwstr>12;#Swanberg, Bredo Erik;#370;#Lonning, Lis Madeleine;#382;#Døhl, Gørild;#252;#Hammer, Ann-Elisabeth;#308;#Drange, Dorte;#272;#Bråthen, Anniken Kjos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